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728" r:id="rId4"/>
  </p:sldMasterIdLst>
  <p:notesMasterIdLst>
    <p:notesMasterId r:id="rId17"/>
  </p:notesMasterIdLst>
  <p:handoutMasterIdLst>
    <p:handoutMasterId r:id="rId18"/>
  </p:handoutMasterIdLst>
  <p:sldIdLst>
    <p:sldId id="256" r:id="rId5"/>
    <p:sldId id="1907" r:id="rId6"/>
    <p:sldId id="1920" r:id="rId7"/>
    <p:sldId id="295" r:id="rId8"/>
    <p:sldId id="296" r:id="rId9"/>
    <p:sldId id="299" r:id="rId10"/>
    <p:sldId id="1877" r:id="rId11"/>
    <p:sldId id="1866" r:id="rId12"/>
    <p:sldId id="1876" r:id="rId13"/>
    <p:sldId id="1879" r:id="rId14"/>
    <p:sldId id="1882" r:id="rId15"/>
    <p:sldId id="1890" r:id="rId16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404" userDrawn="1">
          <p15:clr>
            <a:srgbClr val="A4A3A4"/>
          </p15:clr>
        </p15:guide>
        <p15:guide id="2" orient="horz" pos="1619" userDrawn="1">
          <p15:clr>
            <a:srgbClr val="A4A3A4"/>
          </p15:clr>
        </p15:guide>
        <p15:guide id="3" pos="993" userDrawn="1">
          <p15:clr>
            <a:srgbClr val="A4A3A4"/>
          </p15:clr>
        </p15:guide>
        <p15:guide id="4" pos="44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7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FF"/>
    <a:srgbClr val="0078D4"/>
    <a:srgbClr val="C73ECC"/>
    <a:srgbClr val="FF5C39"/>
    <a:srgbClr val="F5C7BB"/>
    <a:srgbClr val="000000"/>
    <a:srgbClr val="0D0B11"/>
    <a:srgbClr val="243A5E"/>
    <a:srgbClr val="ABABA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E0C498-DC75-49BB-A087-B56F63A7AA22}" v="86" dt="2023-08-30T06:39:20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93697" autoAdjust="0"/>
  </p:normalViewPr>
  <p:slideViewPr>
    <p:cSldViewPr snapToGrid="0">
      <p:cViewPr varScale="1">
        <p:scale>
          <a:sx n="101" d="100"/>
          <a:sy n="101" d="100"/>
        </p:scale>
        <p:origin x="834" y="102"/>
      </p:cViewPr>
      <p:guideLst>
        <p:guide pos="6404"/>
        <p:guide orient="horz" pos="1619"/>
        <p:guide pos="993"/>
        <p:guide pos="449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6/9/2025 11:08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6/9/2025 11:08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234E77-A9B7-4E08-94CE-2EBEF68CD2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9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09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2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6/9/2025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5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7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6/9/2025 11:08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3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381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6272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9458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310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5261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305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079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8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509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2652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09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48055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00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20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90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075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64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08867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8360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29382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790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01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042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1741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8382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07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76302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221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6813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8996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5513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16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464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540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39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95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47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309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7630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6376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43341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76444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382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51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8D09561-FD4E-3066-64C2-824D66760B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2139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3F58DC3-B4E8-1391-2AF6-4FE989430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02147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562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91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35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187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473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9" r:id="rId1"/>
    <p:sldLayoutId id="2147484730" r:id="rId2"/>
    <p:sldLayoutId id="2147484731" r:id="rId3"/>
    <p:sldLayoutId id="2147484732" r:id="rId4"/>
    <p:sldLayoutId id="2147484733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  <p:sldLayoutId id="2147484743" r:id="rId14"/>
    <p:sldLayoutId id="2147484744" r:id="rId15"/>
    <p:sldLayoutId id="2147484745" r:id="rId16"/>
    <p:sldLayoutId id="2147484746" r:id="rId17"/>
    <p:sldLayoutId id="2147484747" r:id="rId18"/>
    <p:sldLayoutId id="2147484748" r:id="rId19"/>
    <p:sldLayoutId id="2147484749" r:id="rId20"/>
    <p:sldLayoutId id="2147484750" r:id="rId21"/>
    <p:sldLayoutId id="2147484751" r:id="rId22"/>
    <p:sldLayoutId id="2147484752" r:id="rId23"/>
    <p:sldLayoutId id="2147484753" r:id="rId24"/>
    <p:sldLayoutId id="2147484754" r:id="rId25"/>
    <p:sldLayoutId id="2147484755" r:id="rId26"/>
    <p:sldLayoutId id="2147484756" r:id="rId27"/>
    <p:sldLayoutId id="2147484757" r:id="rId28"/>
    <p:sldLayoutId id="2147484758" r:id="rId29"/>
    <p:sldLayoutId id="2147484759" r:id="rId30"/>
    <p:sldLayoutId id="2147484760" r:id="rId31"/>
    <p:sldLayoutId id="2147484761" r:id="rId32"/>
    <p:sldLayoutId id="2147484762" r:id="rId33"/>
    <p:sldLayoutId id="2147484763" r:id="rId34"/>
    <p:sldLayoutId id="2147484764" r:id="rId35"/>
    <p:sldLayoutId id="2147484765" r:id="rId36"/>
    <p:sldLayoutId id="2147484766" r:id="rId37"/>
    <p:sldLayoutId id="2147484767" r:id="rId38"/>
    <p:sldLayoutId id="2147484768" r:id="rId39"/>
    <p:sldLayoutId id="2147484769" r:id="rId40"/>
    <p:sldLayoutId id="2147484770" r:id="rId41"/>
    <p:sldLayoutId id="2147484771" r:id="rId42"/>
    <p:sldLayoutId id="2147484772" r:id="rId43"/>
    <p:sldLayoutId id="2147484773" r:id="rId44"/>
    <p:sldLayoutId id="2147484774" r:id="rId45"/>
    <p:sldLayoutId id="2147484775" r:id="rId46"/>
    <p:sldLayoutId id="2147484776" r:id="rId47"/>
    <p:sldLayoutId id="2147484777" r:id="rId48"/>
    <p:sldLayoutId id="2147484778" r:id="rId49"/>
    <p:sldLayoutId id="2147484779" r:id="rId50"/>
    <p:sldLayoutId id="2147484780" r:id="rId51"/>
    <p:sldLayoutId id="2147484781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6474-6022-48BB-A434-CF09068E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197893"/>
            <a:ext cx="5686955" cy="2462213"/>
          </a:xfrm>
        </p:spPr>
        <p:txBody>
          <a:bodyPr/>
          <a:lstStyle/>
          <a:p>
            <a:r>
              <a:rPr lang="en-US" dirty="0"/>
              <a:t>AZ-400.00</a:t>
            </a:r>
            <a:br>
              <a:rPr lang="en-US" dirty="0"/>
            </a:br>
            <a:r>
              <a:rPr lang="en-US" dirty="0"/>
              <a:t>Learning Path 03:</a:t>
            </a:r>
            <a:br>
              <a:rPr lang="en-US" dirty="0"/>
            </a:br>
            <a:r>
              <a:rPr lang="en-US" dirty="0"/>
              <a:t>Design and implement a release strategy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5F050B-7367-3F43-A8E0-017C67338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1B9C-B4A1-4E8B-BDD0-8D4B9DE95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release approvals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32DDBD-7AD7-C70B-7952-F604B2F06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1543939"/>
            <a:ext cx="603154" cy="603154"/>
            <a:chOff x="581787" y="1338617"/>
            <a:chExt cx="769327" cy="769327"/>
          </a:xfrm>
        </p:grpSpPr>
        <p:sp>
          <p:nvSpPr>
            <p:cNvPr id="18" name="Oval 17" descr="icon of a finger pushing a button">
              <a:extLst>
                <a:ext uri="{FF2B5EF4-FFF2-40B4-BE49-F238E27FC236}">
                  <a16:creationId xmlns:a16="http://schemas.microsoft.com/office/drawing/2014/main" id="{801B9E99-82BF-6F23-7641-95552FF367C7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Database_EFC7" title="Icon of a cylinder">
              <a:extLst>
                <a:ext uri="{FF2B5EF4-FFF2-40B4-BE49-F238E27FC236}">
                  <a16:creationId xmlns:a16="http://schemas.microsoft.com/office/drawing/2014/main" id="{9F77DB71-066B-72EE-6B7B-429B32FD502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6C47B-A124-EA81-A8F0-D01BC2BC5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Release approvals are not to control </a:t>
            </a:r>
            <a:r>
              <a:rPr lang="en-US" sz="2200" b="1" i="1" dirty="0"/>
              <a:t>how</a:t>
            </a:r>
            <a:r>
              <a:rPr lang="en-US" sz="2200" dirty="0"/>
              <a:t>, but control </a:t>
            </a:r>
            <a:r>
              <a:rPr lang="en-US" sz="2200" b="1" i="1" dirty="0"/>
              <a:t>if</a:t>
            </a:r>
            <a:r>
              <a:rPr lang="en-US" sz="2200" dirty="0"/>
              <a:t> you want to deliver multiple times a day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AC5040-4E4E-2F65-EB4C-77B1CB88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2588129"/>
            <a:ext cx="603154" cy="603154"/>
            <a:chOff x="4357547" y="1338617"/>
            <a:chExt cx="769327" cy="769327"/>
          </a:xfrm>
        </p:grpSpPr>
        <p:sp>
          <p:nvSpPr>
            <p:cNvPr id="25" name="Oval 24" descr="icon of a finger pushing a button">
              <a:extLst>
                <a:ext uri="{FF2B5EF4-FFF2-40B4-BE49-F238E27FC236}">
                  <a16:creationId xmlns:a16="http://schemas.microsoft.com/office/drawing/2014/main" id="{35BA60BD-F880-2DAA-D0FC-3705556163A6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Freeform 96" title="Icon of a gear with a wrench">
              <a:extLst>
                <a:ext uri="{FF2B5EF4-FFF2-40B4-BE49-F238E27FC236}">
                  <a16:creationId xmlns:a16="http://schemas.microsoft.com/office/drawing/2014/main" id="{4711AFD2-7696-99B7-3629-F32ABA06548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8A860-44F4-16D5-9B8B-A83ADD34A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Manual Approvals help in building trust about the automated release process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795776F-6F8F-F79F-1040-511CB80CD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4116585"/>
            <a:ext cx="603154" cy="603154"/>
            <a:chOff x="8114290" y="1338617"/>
            <a:chExt cx="769327" cy="769327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9E0436A2-A711-218A-B4CA-76D0ABC7E43B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arChartVertical_E9EC" title="Icon of a vertical bar graph">
              <a:extLst>
                <a:ext uri="{FF2B5EF4-FFF2-40B4-BE49-F238E27FC236}">
                  <a16:creationId xmlns:a16="http://schemas.microsoft.com/office/drawing/2014/main" id="{57773BFC-C362-407A-37A2-04CB8177FB3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84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3E934F-0032-776E-E4FC-80EFD5900E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9460" y="3741054"/>
            <a:ext cx="10210404" cy="1354217"/>
          </a:xfrm>
        </p:spPr>
        <p:txBody>
          <a:bodyPr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Release gates give you additional control over the start and completion of </a:t>
            </a:r>
            <a:br>
              <a:rPr lang="en-US" sz="2200" dirty="0"/>
            </a:br>
            <a:r>
              <a:rPr lang="en-US" sz="2200" dirty="0"/>
              <a:t>the deployment pipeline. They can usually be set up as a pre-deployment and post-deployment condition and can perform validation with other automated systems until specific requirements are verified.</a:t>
            </a:r>
          </a:p>
        </p:txBody>
      </p:sp>
    </p:spTree>
    <p:extLst>
      <p:ext uri="{BB962C8B-B14F-4D97-AF65-F5344CB8AC3E}">
        <p14:creationId xmlns:p14="http://schemas.microsoft.com/office/powerpoint/2010/main" val="415958627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A125-D5BE-455E-823A-14A935F4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release gates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42399-FDF7-CA21-1C60-66D15CC682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01566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Release gates give you additional control over the start and completion of the deployment pipeline. They are often set up as a pre-deployment and post-deployment conditions.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DBB43B-A268-BFE8-592D-EA53C421316C}"/>
              </a:ext>
            </a:extLst>
          </p:cNvPr>
          <p:cNvSpPr/>
          <p:nvPr/>
        </p:nvSpPr>
        <p:spPr bwMode="auto">
          <a:xfrm>
            <a:off x="583096" y="2864511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A7BB1-D859-9D6C-3C81-0124F49D9CA4}"/>
              </a:ext>
            </a:extLst>
          </p:cNvPr>
          <p:cNvSpPr txBox="1"/>
          <p:nvPr/>
        </p:nvSpPr>
        <p:spPr>
          <a:xfrm>
            <a:off x="1250929" y="2987357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IN" sz="1800" dirty="0"/>
              <a:t>Incident and issues management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FCF4F63-FF14-C12D-2733-05787730E4E3}"/>
              </a:ext>
            </a:extLst>
          </p:cNvPr>
          <p:cNvSpPr/>
          <p:nvPr/>
        </p:nvSpPr>
        <p:spPr bwMode="auto">
          <a:xfrm>
            <a:off x="583096" y="3708027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3686DF-74C2-C6AC-D157-774224679A3B}"/>
              </a:ext>
            </a:extLst>
          </p:cNvPr>
          <p:cNvSpPr txBox="1"/>
          <p:nvPr/>
        </p:nvSpPr>
        <p:spPr>
          <a:xfrm>
            <a:off x="1250929" y="3692374"/>
            <a:ext cx="4675127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  <a:tabLst>
                <a:tab pos="1485900" algn="l"/>
              </a:tabLst>
            </a:pPr>
            <a:r>
              <a:rPr lang="en-US" sz="1800" dirty="0"/>
              <a:t>Notification of users by integration with collaboration systems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5BE7DC-C910-CC24-3283-AAB5228982D2}"/>
              </a:ext>
            </a:extLst>
          </p:cNvPr>
          <p:cNvSpPr/>
          <p:nvPr/>
        </p:nvSpPr>
        <p:spPr bwMode="auto">
          <a:xfrm>
            <a:off x="583096" y="4551543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6E4C6-C2DB-8C50-666F-466802634EB4}"/>
              </a:ext>
            </a:extLst>
          </p:cNvPr>
          <p:cNvSpPr txBox="1"/>
          <p:nvPr/>
        </p:nvSpPr>
        <p:spPr>
          <a:xfrm>
            <a:off x="1250929" y="4674389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tabLst>
                <a:tab pos="1485900" algn="l"/>
              </a:tabLst>
              <a:defRPr sz="1800"/>
            </a:lvl1pPr>
          </a:lstStyle>
          <a:p>
            <a:r>
              <a:rPr lang="en-IN" dirty="0"/>
              <a:t>Quality validation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73E77A-BF57-4F7D-8103-39C2C51809B0}"/>
              </a:ext>
            </a:extLst>
          </p:cNvPr>
          <p:cNvSpPr/>
          <p:nvPr/>
        </p:nvSpPr>
        <p:spPr bwMode="auto">
          <a:xfrm>
            <a:off x="583096" y="5395060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4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99568-1764-8DFC-550B-5982DE5CE7C8}"/>
              </a:ext>
            </a:extLst>
          </p:cNvPr>
          <p:cNvSpPr txBox="1"/>
          <p:nvPr/>
        </p:nvSpPr>
        <p:spPr>
          <a:xfrm>
            <a:off x="1250929" y="5517905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tabLst>
                <a:tab pos="1485900" algn="l"/>
              </a:tabLst>
              <a:defRPr sz="1800"/>
            </a:lvl1pPr>
          </a:lstStyle>
          <a:p>
            <a:r>
              <a:rPr lang="en-US" dirty="0"/>
              <a:t>Security scan on artifacts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07777D-E719-DE4B-04D8-6A54EF3AEEA3}"/>
              </a:ext>
            </a:extLst>
          </p:cNvPr>
          <p:cNvSpPr/>
          <p:nvPr/>
        </p:nvSpPr>
        <p:spPr bwMode="auto">
          <a:xfrm>
            <a:off x="6239617" y="2864511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CF1764-8F87-B614-1FA4-A6D62C8E4B99}"/>
              </a:ext>
            </a:extLst>
          </p:cNvPr>
          <p:cNvSpPr txBox="1"/>
          <p:nvPr/>
        </p:nvSpPr>
        <p:spPr>
          <a:xfrm>
            <a:off x="6907450" y="2987357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tabLst>
                <a:tab pos="1485900" algn="l"/>
              </a:tabLst>
              <a:defRPr sz="1800"/>
            </a:lvl1pPr>
          </a:lstStyle>
          <a:p>
            <a:r>
              <a:rPr lang="en-US" dirty="0"/>
              <a:t>User experience relative to baseline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A38C51-E79C-AA0C-0836-048D71830C3B}"/>
              </a:ext>
            </a:extLst>
          </p:cNvPr>
          <p:cNvSpPr/>
          <p:nvPr/>
        </p:nvSpPr>
        <p:spPr bwMode="auto">
          <a:xfrm>
            <a:off x="6239617" y="3708027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6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6EDA7-C6EC-CC5C-4DB9-C7D2B34928D3}"/>
              </a:ext>
            </a:extLst>
          </p:cNvPr>
          <p:cNvSpPr txBox="1"/>
          <p:nvPr/>
        </p:nvSpPr>
        <p:spPr>
          <a:xfrm>
            <a:off x="6907450" y="3830873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tabLst>
                <a:tab pos="1485900" algn="l"/>
              </a:tabLst>
              <a:defRPr sz="1800"/>
            </a:lvl1pPr>
          </a:lstStyle>
          <a:p>
            <a:r>
              <a:rPr lang="en-IN" dirty="0"/>
              <a:t>Change management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38F004-1274-9867-2C5B-7D930586871F}"/>
              </a:ext>
            </a:extLst>
          </p:cNvPr>
          <p:cNvSpPr/>
          <p:nvPr/>
        </p:nvSpPr>
        <p:spPr bwMode="auto">
          <a:xfrm>
            <a:off x="6239617" y="4551543"/>
            <a:ext cx="522690" cy="522690"/>
          </a:xfrm>
          <a:prstGeom prst="ellipse">
            <a:avLst/>
          </a:prstGeom>
          <a:solidFill>
            <a:srgbClr val="8D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IN" sz="2400" b="1" dirty="0">
                <a:solidFill>
                  <a:schemeClr val="tx1"/>
                </a:solidFill>
              </a:rPr>
              <a:t>7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14EE9-3DA4-35FC-A564-05282F6ADAC0}"/>
              </a:ext>
            </a:extLst>
          </p:cNvPr>
          <p:cNvSpPr txBox="1"/>
          <p:nvPr/>
        </p:nvSpPr>
        <p:spPr>
          <a:xfrm>
            <a:off x="6907450" y="4674389"/>
            <a:ext cx="4675127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>
              <a:spcAft>
                <a:spcPts val="1200"/>
              </a:spcAft>
              <a:tabLst>
                <a:tab pos="1485900" algn="l"/>
              </a:tabLst>
              <a:defRPr sz="1800"/>
            </a:lvl1pPr>
          </a:lstStyle>
          <a:p>
            <a:r>
              <a:rPr lang="en-IN" dirty="0"/>
              <a:t>Infrastructure health</a:t>
            </a:r>
          </a:p>
        </p:txBody>
      </p:sp>
    </p:spTree>
    <p:extLst>
      <p:ext uri="{BB962C8B-B14F-4D97-AF65-F5344CB8AC3E}">
        <p14:creationId xmlns:p14="http://schemas.microsoft.com/office/powerpoint/2010/main" val="35548555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61">
            <a:extLst>
              <a:ext uri="{FF2B5EF4-FFF2-40B4-BE49-F238E27FC236}">
                <a16:creationId xmlns:a16="http://schemas.microsoft.com/office/drawing/2014/main" id="{A8A35675-4814-4068-8991-F4BFC81A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release gates to protect quality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477E1E-ED64-FEA6-D249-67ABFFCC9D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661" y="1352550"/>
            <a:ext cx="11014075" cy="4483279"/>
          </a:xfrm>
        </p:spPr>
        <p:txBody>
          <a:bodyPr/>
          <a:lstStyle/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IN" sz="2200" dirty="0"/>
              <a:t>No new blocker issues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Code coverage on new code greater than 80%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license violations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vulnerabilities in dependencies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No new technical debt introduced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Compliance checks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Are there work items linked to the release?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Is the release started by someone else as the code committer? </a:t>
            </a:r>
          </a:p>
          <a:p>
            <a:pPr marL="292100" indent="-292100">
              <a:spcAft>
                <a:spcPts val="800"/>
              </a:spcAft>
              <a:tabLst>
                <a:tab pos="1485900" algn="l"/>
              </a:tabLst>
            </a:pPr>
            <a:r>
              <a:rPr lang="en-US" sz="2200" dirty="0"/>
              <a:t>Is the performance not affected after a new release?</a:t>
            </a:r>
          </a:p>
        </p:txBody>
      </p:sp>
    </p:spTree>
    <p:extLst>
      <p:ext uri="{BB962C8B-B14F-4D97-AF65-F5344CB8AC3E}">
        <p14:creationId xmlns:p14="http://schemas.microsoft.com/office/powerpoint/2010/main" val="324889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8330249" cy="1231106"/>
          </a:xfrm>
        </p:spPr>
        <p:txBody>
          <a:bodyPr/>
          <a:lstStyle/>
          <a:p>
            <a:r>
              <a:rPr lang="en-US" dirty="0"/>
              <a:t>Module 01: Create a</a:t>
            </a:r>
            <a:br>
              <a:rPr lang="en-US" dirty="0"/>
            </a:br>
            <a:r>
              <a:rPr lang="en-US" dirty="0"/>
              <a:t>release pipeline</a:t>
            </a:r>
          </a:p>
        </p:txBody>
      </p:sp>
    </p:spTree>
    <p:extLst>
      <p:ext uri="{BB962C8B-B14F-4D97-AF65-F5344CB8AC3E}">
        <p14:creationId xmlns:p14="http://schemas.microsoft.com/office/powerpoint/2010/main" val="404909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E1B03C-1AAD-78B7-7526-8393BF54E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697" y="3412790"/>
            <a:ext cx="10196951" cy="0"/>
          </a:xfrm>
          <a:prstGeom prst="line">
            <a:avLst/>
          </a:prstGeom>
          <a:ln w="12700">
            <a:solidFill>
              <a:schemeClr val="bg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6903950-CA1A-4CB5-B14E-FF051C14E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0210404" cy="492443"/>
          </a:xfrm>
        </p:spPr>
        <p:txBody>
          <a:bodyPr/>
          <a:lstStyle/>
          <a:p>
            <a:r>
              <a:rPr lang="en-US" dirty="0"/>
              <a:t>Describe Azure DevOps release pipeline capabilities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250003-6D92-89E9-39C2-1DD24C7C3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666109" y="1544164"/>
            <a:ext cx="603154" cy="603154"/>
            <a:chOff x="581787" y="1338617"/>
            <a:chExt cx="769327" cy="769327"/>
          </a:xfrm>
        </p:grpSpPr>
        <p:sp>
          <p:nvSpPr>
            <p:cNvPr id="13" name="Oval 12" descr="icon of a finger pushing a button">
              <a:extLst>
                <a:ext uri="{FF2B5EF4-FFF2-40B4-BE49-F238E27FC236}">
                  <a16:creationId xmlns:a16="http://schemas.microsoft.com/office/drawing/2014/main" id="{38729FA5-F280-ED7B-37AD-AB1028E18653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Database_EFC7" title="Icon of a cylinder">
              <a:extLst>
                <a:ext uri="{FF2B5EF4-FFF2-40B4-BE49-F238E27FC236}">
                  <a16:creationId xmlns:a16="http://schemas.microsoft.com/office/drawing/2014/main" id="{18BFAD96-F55A-CCE2-B784-94B2329695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2657F-F15D-7DE8-BC60-61B2C64A37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z="2200" dirty="0"/>
              <a:t>Support pipelines as code (via YAML)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DE0816-0AF1-DCC2-F236-C896671F1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666109" y="2588206"/>
            <a:ext cx="603154" cy="603154"/>
            <a:chOff x="4357547" y="1338617"/>
            <a:chExt cx="769327" cy="769327"/>
          </a:xfrm>
        </p:grpSpPr>
        <p:sp>
          <p:nvSpPr>
            <p:cNvPr id="16" name="Oval 15" descr="icon of a finger pushing a button">
              <a:extLst>
                <a:ext uri="{FF2B5EF4-FFF2-40B4-BE49-F238E27FC236}">
                  <a16:creationId xmlns:a16="http://schemas.microsoft.com/office/drawing/2014/main" id="{4F72C6C5-F987-C2BA-DED5-AD1DCC4D7551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Freeform 96" title="Icon of a gear with a wrench">
              <a:extLst>
                <a:ext uri="{FF2B5EF4-FFF2-40B4-BE49-F238E27FC236}">
                  <a16:creationId xmlns:a16="http://schemas.microsoft.com/office/drawing/2014/main" id="{592F0D2D-4A8E-D980-A6DE-CA36E55AFB7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4A20F-E395-CEF0-05AE-A77751447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dirty="0"/>
              <a:t>Most capabilities from classic release pipelines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22991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A305EAF-6ACE-EE13-E1CD-DE473A8E1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40979"/>
            <a:ext cx="11011601" cy="4731805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602931E-36B8-C863-AF02-2DE90C37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Explore release pipelines</a:t>
            </a:r>
          </a:p>
        </p:txBody>
      </p:sp>
      <p:pic>
        <p:nvPicPr>
          <p:cNvPr id="3" name="Picture 2" descr="Components in a release pipeline diagram">
            <a:extLst>
              <a:ext uri="{FF2B5EF4-FFF2-40B4-BE49-F238E27FC236}">
                <a16:creationId xmlns:a16="http://schemas.microsoft.com/office/drawing/2014/main" id="{8D378EBA-336E-495E-B204-1585B55EF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4" t="1962" r="6844" b="1962"/>
          <a:stretch/>
        </p:blipFill>
        <p:spPr>
          <a:xfrm>
            <a:off x="1451356" y="1563331"/>
            <a:ext cx="9136209" cy="46871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49948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654EDAF-97E4-ED6D-00AC-E55FDD603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Explore artifact sources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0568D8E-CF90-F362-926F-647AFA7D0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1508147"/>
            <a:ext cx="603154" cy="603154"/>
            <a:chOff x="581787" y="1338617"/>
            <a:chExt cx="769327" cy="769327"/>
          </a:xfrm>
        </p:grpSpPr>
        <p:sp>
          <p:nvSpPr>
            <p:cNvPr id="32" name="Oval 31" descr="icon of a finger pushing a button">
              <a:extLst>
                <a:ext uri="{FF2B5EF4-FFF2-40B4-BE49-F238E27FC236}">
                  <a16:creationId xmlns:a16="http://schemas.microsoft.com/office/drawing/2014/main" id="{6BF04F17-C8C0-0E2B-2B20-2E08E913E1B0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Database_EFC7" title="Icon of a cylinder">
              <a:extLst>
                <a:ext uri="{FF2B5EF4-FFF2-40B4-BE49-F238E27FC236}">
                  <a16:creationId xmlns:a16="http://schemas.microsoft.com/office/drawing/2014/main" id="{A6B08CB4-62A6-9635-85E8-FF219ECAC0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83B77-73A1-138D-B3F7-3359686EE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sz="2200" dirty="0"/>
              <a:t>Build artifacts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80D3EC-EE41-079B-0F39-2FB795895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2550069"/>
            <a:ext cx="603154" cy="603154"/>
            <a:chOff x="4357547" y="1338617"/>
            <a:chExt cx="769327" cy="769327"/>
          </a:xfrm>
        </p:grpSpPr>
        <p:sp>
          <p:nvSpPr>
            <p:cNvPr id="35" name="Oval 34" descr="icon of a finger pushing a button">
              <a:extLst>
                <a:ext uri="{FF2B5EF4-FFF2-40B4-BE49-F238E27FC236}">
                  <a16:creationId xmlns:a16="http://schemas.microsoft.com/office/drawing/2014/main" id="{34DF0D49-3EF3-3BD0-C6C0-EE964779B946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 96" title="Icon of a gear with a wrench">
              <a:extLst>
                <a:ext uri="{FF2B5EF4-FFF2-40B4-BE49-F238E27FC236}">
                  <a16:creationId xmlns:a16="http://schemas.microsoft.com/office/drawing/2014/main" id="{8F6414E1-1471-5EB3-CE97-7DBD466242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90779-CE44-5FE6-B17A-9AF6DF35F5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dirty="0"/>
              <a:t>Package repositories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0FBDF7-6B62-9BF6-100E-9F3826E0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3591992"/>
            <a:ext cx="603154" cy="603154"/>
            <a:chOff x="8114290" y="1338617"/>
            <a:chExt cx="769327" cy="769327"/>
          </a:xfrm>
        </p:grpSpPr>
        <p:sp>
          <p:nvSpPr>
            <p:cNvPr id="38" name="Oval 37" descr="icon of a finger pushing a button">
              <a:extLst>
                <a:ext uri="{FF2B5EF4-FFF2-40B4-BE49-F238E27FC236}">
                  <a16:creationId xmlns:a16="http://schemas.microsoft.com/office/drawing/2014/main" id="{1A6CD3C6-CBD9-30A2-D91C-CAEE7EC28ABF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BarChartVertical_E9EC" title="Icon of a vertical bar graph">
              <a:extLst>
                <a:ext uri="{FF2B5EF4-FFF2-40B4-BE49-F238E27FC236}">
                  <a16:creationId xmlns:a16="http://schemas.microsoft.com/office/drawing/2014/main" id="{8A6BE98F-87DE-CDD3-05BE-D45E266914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84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F0C433-917E-AF10-5CAE-53F346A87B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/>
            <a:r>
              <a:rPr lang="en-US" sz="2200" dirty="0"/>
              <a:t>Container repositories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1E4CCA-88B0-BC5E-4B50-633EC2800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7386" y="4633915"/>
            <a:ext cx="603154" cy="603154"/>
            <a:chOff x="583096" y="4661439"/>
            <a:chExt cx="640080" cy="640080"/>
          </a:xfrm>
        </p:grpSpPr>
        <p:sp>
          <p:nvSpPr>
            <p:cNvPr id="41" name="Oval 40" descr="icon of a finger pushing a button">
              <a:extLst>
                <a:ext uri="{FF2B5EF4-FFF2-40B4-BE49-F238E27FC236}">
                  <a16:creationId xmlns:a16="http://schemas.microsoft.com/office/drawing/2014/main" id="{B06F3A33-2B4C-F81D-3197-EEB0C806FDC2}"/>
                </a:ext>
              </a:extLst>
            </p:cNvPr>
            <p:cNvSpPr/>
            <p:nvPr/>
          </p:nvSpPr>
          <p:spPr bwMode="auto">
            <a:xfrm>
              <a:off x="583096" y="4661439"/>
              <a:ext cx="640080" cy="64008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Freeform 13" title="Icon of a cloud">
              <a:extLst>
                <a:ext uri="{FF2B5EF4-FFF2-40B4-BE49-F238E27FC236}">
                  <a16:creationId xmlns:a16="http://schemas.microsoft.com/office/drawing/2014/main" id="{F702226F-EAC5-C151-5F80-3FFDB32436B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0256" y="4881158"/>
              <a:ext cx="365760" cy="200642"/>
            </a:xfrm>
            <a:custGeom>
              <a:avLst/>
              <a:gdLst>
                <a:gd name="T0" fmla="*/ 384 w 771"/>
                <a:gd name="T1" fmla="*/ 0 h 422"/>
                <a:gd name="T2" fmla="*/ 549 w 771"/>
                <a:gd name="T3" fmla="*/ 110 h 422"/>
                <a:gd name="T4" fmla="*/ 551 w 771"/>
                <a:gd name="T5" fmla="*/ 115 h 422"/>
                <a:gd name="T6" fmla="*/ 565 w 771"/>
                <a:gd name="T7" fmla="*/ 110 h 422"/>
                <a:gd name="T8" fmla="*/ 612 w 771"/>
                <a:gd name="T9" fmla="*/ 103 h 422"/>
                <a:gd name="T10" fmla="*/ 771 w 771"/>
                <a:gd name="T11" fmla="*/ 262 h 422"/>
                <a:gd name="T12" fmla="*/ 628 w 771"/>
                <a:gd name="T13" fmla="*/ 420 h 422"/>
                <a:gd name="T14" fmla="*/ 616 w 771"/>
                <a:gd name="T15" fmla="*/ 421 h 422"/>
                <a:gd name="T16" fmla="*/ 610 w 771"/>
                <a:gd name="T17" fmla="*/ 421 h 422"/>
                <a:gd name="T18" fmla="*/ 98 w 771"/>
                <a:gd name="T19" fmla="*/ 421 h 422"/>
                <a:gd name="T20" fmla="*/ 91 w 771"/>
                <a:gd name="T21" fmla="*/ 422 h 422"/>
                <a:gd name="T22" fmla="*/ 74 w 771"/>
                <a:gd name="T23" fmla="*/ 419 h 422"/>
                <a:gd name="T24" fmla="*/ 12 w 771"/>
                <a:gd name="T25" fmla="*/ 312 h 422"/>
                <a:gd name="T26" fmla="*/ 101 w 771"/>
                <a:gd name="T27" fmla="*/ 247 h 422"/>
                <a:gd name="T28" fmla="*/ 108 w 771"/>
                <a:gd name="T29" fmla="*/ 249 h 422"/>
                <a:gd name="T30" fmla="*/ 106 w 771"/>
                <a:gd name="T31" fmla="*/ 238 h 422"/>
                <a:gd name="T32" fmla="*/ 119 w 771"/>
                <a:gd name="T33" fmla="*/ 179 h 422"/>
                <a:gd name="T34" fmla="*/ 201 w 771"/>
                <a:gd name="T35" fmla="*/ 128 h 422"/>
                <a:gd name="T36" fmla="*/ 213 w 771"/>
                <a:gd name="T37" fmla="*/ 128 h 422"/>
                <a:gd name="T38" fmla="*/ 213 w 771"/>
                <a:gd name="T39" fmla="*/ 127 h 422"/>
                <a:gd name="T40" fmla="*/ 384 w 771"/>
                <a:gd name="T4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1" h="422">
                  <a:moveTo>
                    <a:pt x="384" y="0"/>
                  </a:moveTo>
                  <a:cubicBezTo>
                    <a:pt x="458" y="0"/>
                    <a:pt x="522" y="46"/>
                    <a:pt x="549" y="110"/>
                  </a:cubicBezTo>
                  <a:cubicBezTo>
                    <a:pt x="551" y="115"/>
                    <a:pt x="551" y="115"/>
                    <a:pt x="551" y="115"/>
                  </a:cubicBezTo>
                  <a:cubicBezTo>
                    <a:pt x="565" y="110"/>
                    <a:pt x="565" y="110"/>
                    <a:pt x="565" y="110"/>
                  </a:cubicBezTo>
                  <a:cubicBezTo>
                    <a:pt x="580" y="105"/>
                    <a:pt x="596" y="103"/>
                    <a:pt x="612" y="103"/>
                  </a:cubicBezTo>
                  <a:cubicBezTo>
                    <a:pt x="700" y="103"/>
                    <a:pt x="771" y="174"/>
                    <a:pt x="771" y="262"/>
                  </a:cubicBezTo>
                  <a:cubicBezTo>
                    <a:pt x="771" y="344"/>
                    <a:pt x="708" y="412"/>
                    <a:pt x="628" y="420"/>
                  </a:cubicBezTo>
                  <a:cubicBezTo>
                    <a:pt x="616" y="421"/>
                    <a:pt x="616" y="421"/>
                    <a:pt x="616" y="421"/>
                  </a:cubicBezTo>
                  <a:cubicBezTo>
                    <a:pt x="610" y="421"/>
                    <a:pt x="610" y="421"/>
                    <a:pt x="610" y="421"/>
                  </a:cubicBezTo>
                  <a:cubicBezTo>
                    <a:pt x="98" y="421"/>
                    <a:pt x="98" y="421"/>
                    <a:pt x="98" y="421"/>
                  </a:cubicBezTo>
                  <a:cubicBezTo>
                    <a:pt x="91" y="422"/>
                    <a:pt x="91" y="422"/>
                    <a:pt x="91" y="422"/>
                  </a:cubicBezTo>
                  <a:cubicBezTo>
                    <a:pt x="85" y="421"/>
                    <a:pt x="79" y="420"/>
                    <a:pt x="74" y="419"/>
                  </a:cubicBezTo>
                  <a:cubicBezTo>
                    <a:pt x="27" y="406"/>
                    <a:pt x="0" y="359"/>
                    <a:pt x="12" y="312"/>
                  </a:cubicBezTo>
                  <a:cubicBezTo>
                    <a:pt x="23" y="271"/>
                    <a:pt x="61" y="245"/>
                    <a:pt x="101" y="247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06" y="238"/>
                    <a:pt x="106" y="238"/>
                    <a:pt x="106" y="238"/>
                  </a:cubicBezTo>
                  <a:cubicBezTo>
                    <a:pt x="105" y="218"/>
                    <a:pt x="109" y="198"/>
                    <a:pt x="119" y="179"/>
                  </a:cubicBezTo>
                  <a:cubicBezTo>
                    <a:pt x="137" y="148"/>
                    <a:pt x="168" y="130"/>
                    <a:pt x="201" y="128"/>
                  </a:cubicBezTo>
                  <a:cubicBezTo>
                    <a:pt x="213" y="128"/>
                    <a:pt x="213" y="128"/>
                    <a:pt x="213" y="128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36" y="53"/>
                    <a:pt x="304" y="0"/>
                    <a:pt x="384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D20F0C-EB32-4FB5-40D1-0497E2785A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sz="2200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33934061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C26E-C9AD-470E-89F8-A63518194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Choose the appropriate artifact source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91DF6CB-5F79-76A1-1E07-B0E437B17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1508147"/>
            <a:ext cx="603154" cy="603154"/>
            <a:chOff x="581787" y="1338617"/>
            <a:chExt cx="769327" cy="769327"/>
          </a:xfrm>
        </p:grpSpPr>
        <p:sp>
          <p:nvSpPr>
            <p:cNvPr id="63" name="Oval 62" descr="icon of a finger pushing a button">
              <a:extLst>
                <a:ext uri="{FF2B5EF4-FFF2-40B4-BE49-F238E27FC236}">
                  <a16:creationId xmlns:a16="http://schemas.microsoft.com/office/drawing/2014/main" id="{AC46CCDD-D80B-7620-33E4-B596DE6737B7}"/>
                </a:ext>
              </a:extLst>
            </p:cNvPr>
            <p:cNvSpPr/>
            <p:nvPr/>
          </p:nvSpPr>
          <p:spPr bwMode="auto">
            <a:xfrm>
              <a:off x="581787" y="1338617"/>
              <a:ext cx="769327" cy="769327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Database_EFC7" title="Icon of a cylinder">
              <a:extLst>
                <a:ext uri="{FF2B5EF4-FFF2-40B4-BE49-F238E27FC236}">
                  <a16:creationId xmlns:a16="http://schemas.microsoft.com/office/drawing/2014/main" id="{433088EC-1987-8C69-A100-015B9E9F06E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07" y="1518541"/>
              <a:ext cx="316562" cy="4114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93B006-5BB3-D3C1-E1D5-950986CC84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200" dirty="0"/>
              <a:t>Traceability and auditability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0A6F34-A4C2-EB2A-FBF1-5D22FE14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2550069"/>
            <a:ext cx="603154" cy="603154"/>
            <a:chOff x="4357547" y="1338617"/>
            <a:chExt cx="769327" cy="769327"/>
          </a:xfrm>
        </p:grpSpPr>
        <p:sp>
          <p:nvSpPr>
            <p:cNvPr id="66" name="Oval 65" descr="icon of a finger pushing a button">
              <a:extLst>
                <a:ext uri="{FF2B5EF4-FFF2-40B4-BE49-F238E27FC236}">
                  <a16:creationId xmlns:a16="http://schemas.microsoft.com/office/drawing/2014/main" id="{77D75270-D042-87D4-4518-A3037A88C7FF}"/>
                </a:ext>
              </a:extLst>
            </p:cNvPr>
            <p:cNvSpPr/>
            <p:nvPr/>
          </p:nvSpPr>
          <p:spPr bwMode="auto">
            <a:xfrm>
              <a:off x="4357547" y="1338617"/>
              <a:ext cx="769327" cy="769327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Freeform 96" title="Icon of a gear with a wrench">
              <a:extLst>
                <a:ext uri="{FF2B5EF4-FFF2-40B4-BE49-F238E27FC236}">
                  <a16:creationId xmlns:a16="http://schemas.microsoft.com/office/drawing/2014/main" id="{4637514B-1567-BFF0-D41C-9EF76B5EB4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48007" y="1541401"/>
              <a:ext cx="397237" cy="365760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1697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DB33E7-0118-82B4-9F45-1E5ECAF199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200" dirty="0"/>
              <a:t>Immutability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0D5CA2B-67D0-BD7C-F1D0-38398E003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>
          <a:xfrm>
            <a:off x="577386" y="3591992"/>
            <a:ext cx="603154" cy="603154"/>
            <a:chOff x="8114290" y="1338617"/>
            <a:chExt cx="769327" cy="769327"/>
          </a:xfrm>
        </p:grpSpPr>
        <p:sp>
          <p:nvSpPr>
            <p:cNvPr id="69" name="Oval 68" descr="icon of a finger pushing a button">
              <a:extLst>
                <a:ext uri="{FF2B5EF4-FFF2-40B4-BE49-F238E27FC236}">
                  <a16:creationId xmlns:a16="http://schemas.microsoft.com/office/drawing/2014/main" id="{D25F5418-D1A0-5372-148D-EE8C00664AED}"/>
                </a:ext>
              </a:extLst>
            </p:cNvPr>
            <p:cNvSpPr/>
            <p:nvPr/>
          </p:nvSpPr>
          <p:spPr bwMode="auto">
            <a:xfrm>
              <a:off x="8114290" y="1338617"/>
              <a:ext cx="769327" cy="769327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72331" tIns="137864" rIns="172331" bIns="137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7871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8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BarChartVertical_E9EC" title="Icon of a vertical bar graph">
              <a:extLst>
                <a:ext uri="{FF2B5EF4-FFF2-40B4-BE49-F238E27FC236}">
                  <a16:creationId xmlns:a16="http://schemas.microsoft.com/office/drawing/2014/main" id="{FEFDBB3E-E105-9106-7989-E258D3352F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3463" y="1539558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6164" tIns="43082" rIns="86164" bIns="43082" numCol="1" anchor="t" anchorCtr="0" compatLnSpc="1">
              <a:prstTxWarp prst="textNoShape">
                <a:avLst/>
              </a:prstTxWarp>
            </a:bodyPr>
            <a:lstStyle/>
            <a:p>
              <a:endParaRPr lang="en-US" sz="84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482B837-A8EF-DCD0-E555-6FCC0A84E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200" dirty="0"/>
              <a:t>Versioning</a:t>
            </a:r>
          </a:p>
        </p:txBody>
      </p:sp>
    </p:spTree>
    <p:extLst>
      <p:ext uri="{BB962C8B-B14F-4D97-AF65-F5344CB8AC3E}">
        <p14:creationId xmlns:p14="http://schemas.microsoft.com/office/powerpoint/2010/main" val="16525450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5E7768B-8A48-29E4-996C-C33A04462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52609" y="1581150"/>
            <a:ext cx="4553603" cy="4430720"/>
          </a:xfrm>
          <a:prstGeom prst="rect">
            <a:avLst/>
          </a:prstGeom>
          <a:solidFill>
            <a:srgbClr val="FFFFFF"/>
          </a:solidFill>
          <a:ln w="38100">
            <a:solidFill>
              <a:srgbClr val="C73ECC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IN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963" y="585788"/>
            <a:ext cx="10459141" cy="492125"/>
          </a:xfrm>
        </p:spPr>
        <p:txBody>
          <a:bodyPr/>
          <a:lstStyle/>
          <a:p>
            <a:r>
              <a:rPr lang="en-US" dirty="0"/>
              <a:t>Examine considerations for deployment to stages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0E530-2F8E-B84D-BB73-571A84DC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741730"/>
            <a:ext cx="6105468" cy="3816429"/>
          </a:xfrm>
        </p:spPr>
        <p:txBody>
          <a:bodyPr/>
          <a:lstStyle/>
          <a:p>
            <a:pPr marL="290513" indent="-290513"/>
            <a:r>
              <a:rPr lang="en-US" sz="2200" dirty="0"/>
              <a:t>Do we want/need to deploy every day?</a:t>
            </a:r>
          </a:p>
          <a:p>
            <a:pPr marL="290513" indent="-290513"/>
            <a:r>
              <a:rPr lang="en-US" sz="2200" dirty="0"/>
              <a:t>What is your target environment? </a:t>
            </a:r>
          </a:p>
          <a:p>
            <a:pPr marL="290513" indent="-290513"/>
            <a:r>
              <a:rPr lang="en-US" sz="2200" dirty="0"/>
              <a:t>Is it used by one team or is it used by </a:t>
            </a:r>
            <a:br>
              <a:rPr lang="en-US" sz="2200" dirty="0"/>
            </a:br>
            <a:r>
              <a:rPr lang="en-US" sz="2200" dirty="0"/>
              <a:t>multiple teams?</a:t>
            </a:r>
          </a:p>
          <a:p>
            <a:pPr marL="290513" indent="-290513"/>
            <a:r>
              <a:rPr lang="en-US" sz="2200" dirty="0"/>
              <a:t>Who are the users? Do they want a new version multiple times a day?</a:t>
            </a:r>
          </a:p>
          <a:p>
            <a:pPr marL="290513" indent="-290513"/>
            <a:r>
              <a:rPr lang="en-US" sz="2200" dirty="0"/>
              <a:t>How long does it take to deploy?</a:t>
            </a:r>
          </a:p>
          <a:p>
            <a:pPr marL="290513" indent="-290513"/>
            <a:r>
              <a:rPr lang="en-US" sz="2200" dirty="0"/>
              <a:t>Is there downtime? What happens to performance? Are users impacted?</a:t>
            </a:r>
          </a:p>
        </p:txBody>
      </p:sp>
      <p:pic>
        <p:nvPicPr>
          <p:cNvPr id="19" name="Picture 18" descr="Icon of two people">
            <a:extLst>
              <a:ext uri="{FF2B5EF4-FFF2-40B4-BE49-F238E27FC236}">
                <a16:creationId xmlns:a16="http://schemas.microsoft.com/office/drawing/2014/main" id="{4948ED2B-C4FF-F2A9-6616-EF80ADE9F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4" t="6534" r="6534" b="6534"/>
          <a:stretch/>
        </p:blipFill>
        <p:spPr>
          <a:xfrm>
            <a:off x="7523685" y="1684516"/>
            <a:ext cx="3611450" cy="422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8665D-5A50-4F07-9D33-48CCD3FD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Module 02: Explore release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4740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AFAA-42F8-4696-866D-2415542C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Understand the delivery cadence and three types of triggers</a:t>
            </a:r>
          </a:p>
        </p:txBody>
      </p:sp>
      <p:sp>
        <p:nvSpPr>
          <p:cNvPr id="41" name="Database_EFC7" title="Icon of a cylinder">
            <a:extLst>
              <a:ext uri="{FF2B5EF4-FFF2-40B4-BE49-F238E27FC236}">
                <a16:creationId xmlns:a16="http://schemas.microsoft.com/office/drawing/2014/main" id="{AB57FD53-60DB-561C-55B7-2D08678DD2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146807" y="1774901"/>
            <a:ext cx="354586" cy="460906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rgbClr val="FF5C3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1697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BCDC21A-2DB4-76A8-406C-05E0BCD7D7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160" y="2995613"/>
            <a:ext cx="3611880" cy="307975"/>
          </a:xfrm>
        </p:spPr>
        <p:txBody>
          <a:bodyPr/>
          <a:lstStyle/>
          <a:p>
            <a:r>
              <a:rPr lang="en-IN" dirty="0"/>
              <a:t>Continuous </a:t>
            </a:r>
            <a:br>
              <a:rPr lang="en-IN" dirty="0"/>
            </a:br>
            <a:r>
              <a:rPr lang="en-IN" dirty="0"/>
              <a:t>deployment trigger</a:t>
            </a:r>
          </a:p>
        </p:txBody>
      </p:sp>
      <p:sp>
        <p:nvSpPr>
          <p:cNvPr id="44" name="Freeform 96" title="Icon of a gear with a wrench">
            <a:extLst>
              <a:ext uri="{FF2B5EF4-FFF2-40B4-BE49-F238E27FC236}">
                <a16:creationId xmlns:a16="http://schemas.microsoft.com/office/drawing/2014/main" id="{F18CEB5F-1005-171D-382A-3B488322A3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74318" y="1800507"/>
            <a:ext cx="444952" cy="409694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15875" cap="sq">
            <a:solidFill>
              <a:srgbClr val="C73ECC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1697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2860405-2342-A595-2581-D86C5AB296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688" y="2995613"/>
            <a:ext cx="3478212" cy="615553"/>
          </a:xfrm>
        </p:spPr>
        <p:txBody>
          <a:bodyPr/>
          <a:lstStyle/>
          <a:p>
            <a:r>
              <a:rPr lang="en-IN" dirty="0"/>
              <a:t>Scheduled </a:t>
            </a:r>
            <a:br>
              <a:rPr lang="en-IN" dirty="0"/>
            </a:br>
            <a:r>
              <a:rPr lang="en-IN" dirty="0"/>
              <a:t>trigger</a:t>
            </a:r>
          </a:p>
        </p:txBody>
      </p:sp>
      <p:sp>
        <p:nvSpPr>
          <p:cNvPr id="47" name="BarChartVertical_E9EC" title="Icon of a vertical bar graph">
            <a:extLst>
              <a:ext uri="{FF2B5EF4-FFF2-40B4-BE49-F238E27FC236}">
                <a16:creationId xmlns:a16="http://schemas.microsoft.com/office/drawing/2014/main" id="{26D4FC9C-2FCB-33DE-874C-116495CD50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65482" y="1800507"/>
            <a:ext cx="409598" cy="409694"/>
          </a:xfrm>
          <a:custGeom>
            <a:avLst/>
            <a:gdLst>
              <a:gd name="T0" fmla="*/ 630 w 4250"/>
              <a:gd name="T1" fmla="*/ 3622 h 4251"/>
              <a:gd name="T2" fmla="*/ 630 w 4250"/>
              <a:gd name="T3" fmla="*/ 1102 h 4251"/>
              <a:gd name="T4" fmla="*/ 1259 w 4250"/>
              <a:gd name="T5" fmla="*/ 1102 h 4251"/>
              <a:gd name="T6" fmla="*/ 1259 w 4250"/>
              <a:gd name="T7" fmla="*/ 3622 h 4251"/>
              <a:gd name="T8" fmla="*/ 630 w 4250"/>
              <a:gd name="T9" fmla="*/ 3622 h 4251"/>
              <a:gd name="T10" fmla="*/ 2519 w 4250"/>
              <a:gd name="T11" fmla="*/ 3622 h 4251"/>
              <a:gd name="T12" fmla="*/ 2519 w 4250"/>
              <a:gd name="T13" fmla="*/ 1732 h 4251"/>
              <a:gd name="T14" fmla="*/ 1889 w 4250"/>
              <a:gd name="T15" fmla="*/ 1732 h 4251"/>
              <a:gd name="T16" fmla="*/ 1889 w 4250"/>
              <a:gd name="T17" fmla="*/ 3622 h 4251"/>
              <a:gd name="T18" fmla="*/ 2519 w 4250"/>
              <a:gd name="T19" fmla="*/ 3622 h 4251"/>
              <a:gd name="T20" fmla="*/ 3778 w 4250"/>
              <a:gd name="T21" fmla="*/ 3622 h 4251"/>
              <a:gd name="T22" fmla="*/ 3778 w 4250"/>
              <a:gd name="T23" fmla="*/ 472 h 4251"/>
              <a:gd name="T24" fmla="*/ 3149 w 4250"/>
              <a:gd name="T25" fmla="*/ 472 h 4251"/>
              <a:gd name="T26" fmla="*/ 3149 w 4250"/>
              <a:gd name="T27" fmla="*/ 3622 h 4251"/>
              <a:gd name="T28" fmla="*/ 3778 w 4250"/>
              <a:gd name="T29" fmla="*/ 3622 h 4251"/>
              <a:gd name="T30" fmla="*/ 0 w 4250"/>
              <a:gd name="T31" fmla="*/ 0 h 4251"/>
              <a:gd name="T32" fmla="*/ 0 w 4250"/>
              <a:gd name="T33" fmla="*/ 4251 h 4251"/>
              <a:gd name="T34" fmla="*/ 4250 w 4250"/>
              <a:gd name="T35" fmla="*/ 4251 h 4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50" h="4251">
                <a:moveTo>
                  <a:pt x="630" y="3622"/>
                </a:moveTo>
                <a:lnTo>
                  <a:pt x="630" y="1102"/>
                </a:lnTo>
                <a:lnTo>
                  <a:pt x="1259" y="1102"/>
                </a:lnTo>
                <a:lnTo>
                  <a:pt x="1259" y="3622"/>
                </a:lnTo>
                <a:lnTo>
                  <a:pt x="630" y="3622"/>
                </a:lnTo>
                <a:moveTo>
                  <a:pt x="2519" y="3622"/>
                </a:moveTo>
                <a:lnTo>
                  <a:pt x="2519" y="1732"/>
                </a:lnTo>
                <a:lnTo>
                  <a:pt x="1889" y="1732"/>
                </a:lnTo>
                <a:lnTo>
                  <a:pt x="1889" y="3622"/>
                </a:lnTo>
                <a:lnTo>
                  <a:pt x="2519" y="3622"/>
                </a:lnTo>
                <a:moveTo>
                  <a:pt x="3778" y="3622"/>
                </a:moveTo>
                <a:lnTo>
                  <a:pt x="3778" y="472"/>
                </a:lnTo>
                <a:lnTo>
                  <a:pt x="3149" y="472"/>
                </a:lnTo>
                <a:lnTo>
                  <a:pt x="3149" y="3622"/>
                </a:lnTo>
                <a:lnTo>
                  <a:pt x="3778" y="3622"/>
                </a:lnTo>
                <a:moveTo>
                  <a:pt x="0" y="0"/>
                </a:moveTo>
                <a:lnTo>
                  <a:pt x="0" y="4251"/>
                </a:lnTo>
                <a:lnTo>
                  <a:pt x="4250" y="4251"/>
                </a:lnTo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6164" tIns="43082" rIns="86164" bIns="43082" numCol="1" anchor="t" anchorCtr="0" compatLnSpc="1">
            <a:prstTxWarp prst="textNoShape">
              <a:avLst/>
            </a:prstTxWarp>
          </a:bodyPr>
          <a:lstStyle/>
          <a:p>
            <a:endParaRPr lang="en-US" sz="848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0174103-E91A-C140-2F8A-33D140A0A45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1175" y="2995613"/>
            <a:ext cx="3478213" cy="615553"/>
          </a:xfrm>
        </p:spPr>
        <p:txBody>
          <a:bodyPr/>
          <a:lstStyle/>
          <a:p>
            <a:r>
              <a:rPr lang="en-IN" dirty="0"/>
              <a:t>Manual </a:t>
            </a:r>
            <a:br>
              <a:rPr lang="en-IN" dirty="0"/>
            </a:br>
            <a:r>
              <a:rPr lang="en-IN" dirty="0"/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29624252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CB600D-CBC5-4C6D-89E0-AAC8F3A534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a942ff-a7ab-46b5-9ede-efd58ff8e61c"/>
    <ds:schemaRef ds:uri="a51c428d-9d60-41bd-8e8b-21795199cb1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F7DA31-74B4-440A-854C-17C04FE1415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a51c428d-9d60-41bd-8e8b-21795199cb1f"/>
    <ds:schemaRef ds:uri="http://purl.org/dc/dcmitype/"/>
    <ds:schemaRef ds:uri="http://schemas.microsoft.com/sharepoint/v3"/>
    <ds:schemaRef ds:uri="92a942ff-a7ab-46b5-9ede-efd58ff8e61c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1B91DC-8BFF-4BF5-BBEF-5EFA599C4B4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Widescreen</PresentationFormat>
  <Paragraphs>70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Segoe UI</vt:lpstr>
      <vt:lpstr>Segoe UI Black</vt:lpstr>
      <vt:lpstr>Segoe UI Semibold</vt:lpstr>
      <vt:lpstr>Wingdings</vt:lpstr>
      <vt:lpstr>1_LIGHT MODE</vt:lpstr>
      <vt:lpstr>AZ-400.00 Learning Path 03: Design and implement a release strategy</vt:lpstr>
      <vt:lpstr>Module 01: Create a release pipeline</vt:lpstr>
      <vt:lpstr>Describe Azure DevOps release pipeline capabilities</vt:lpstr>
      <vt:lpstr>Explore release pipelines</vt:lpstr>
      <vt:lpstr>Explore artifact sources</vt:lpstr>
      <vt:lpstr>Choose the appropriate artifact source</vt:lpstr>
      <vt:lpstr>Examine considerations for deployment to stages</vt:lpstr>
      <vt:lpstr>Module 02: Explore release recommendations</vt:lpstr>
      <vt:lpstr>Understand the delivery cadence and three types of triggers</vt:lpstr>
      <vt:lpstr>Explore release approvals</vt:lpstr>
      <vt:lpstr>Explore release gates</vt:lpstr>
      <vt:lpstr>Use release gates to protect quality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2023-08-18T11:44:32Z</dcterms:created>
  <dcterms:modified xsi:type="dcterms:W3CDTF">2025-06-09T09:11:26Z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